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Roboto"/>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fntdata"/><Relationship Id="rId10" Type="http://schemas.openxmlformats.org/officeDocument/2006/relationships/font" Target="fonts/Roboto-regular.fntdata"/><Relationship Id="rId13" Type="http://schemas.openxmlformats.org/officeDocument/2006/relationships/font" Target="fonts/Roboto-boldItalic.fntdata"/><Relationship Id="rId12" Type="http://schemas.openxmlformats.org/officeDocument/2006/relationships/font" Target="fonts/Robo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746a1f357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746a1f357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746a1f357f_0_1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746a1f357f_0_1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746a1f357f_0_14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746a1f357f_0_14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Key Definitions and Legal Status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grpSp>
        <p:nvGrpSpPr>
          <p:cNvPr id="59" name="Google Shape;59;p14"/>
          <p:cNvGrpSpPr/>
          <p:nvPr/>
        </p:nvGrpSpPr>
        <p:grpSpPr>
          <a:xfrm>
            <a:off x="0" y="297764"/>
            <a:ext cx="2726700" cy="3482836"/>
            <a:chOff x="0" y="1189989"/>
            <a:chExt cx="2726700" cy="3482836"/>
          </a:xfrm>
        </p:grpSpPr>
        <p:sp>
          <p:nvSpPr>
            <p:cNvPr id="60" name="Google Shape;60;p14"/>
            <p:cNvSpPr/>
            <p:nvPr/>
          </p:nvSpPr>
          <p:spPr>
            <a:xfrm>
              <a:off x="0" y="1189989"/>
              <a:ext cx="2726700" cy="669000"/>
            </a:xfrm>
            <a:prstGeom prst="homePlate">
              <a:avLst>
                <a:gd fmla="val 50000" name="adj"/>
              </a:avLst>
            </a:prstGeom>
            <a:solidFill>
              <a:srgbClr val="0942A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FFFFFF"/>
                  </a:solidFill>
                  <a:latin typeface="Roboto"/>
                  <a:ea typeface="Roboto"/>
                  <a:cs typeface="Roboto"/>
                  <a:sym typeface="Roboto"/>
                </a:rPr>
                <a:t>Unaccompanied Minor (UAM)</a:t>
              </a:r>
              <a:endParaRPr b="1">
                <a:solidFill>
                  <a:srgbClr val="FFFFFF"/>
                </a:solidFill>
                <a:latin typeface="Roboto"/>
                <a:ea typeface="Roboto"/>
                <a:cs typeface="Roboto"/>
                <a:sym typeface="Roboto"/>
              </a:endParaRPr>
            </a:p>
          </p:txBody>
        </p:sp>
        <p:sp>
          <p:nvSpPr>
            <p:cNvPr id="61" name="Google Shape;61;p14"/>
            <p:cNvSpPr txBox="1"/>
            <p:nvPr/>
          </p:nvSpPr>
          <p:spPr>
            <a:xfrm>
              <a:off x="410850"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solidFill>
                    <a:schemeClr val="dk1"/>
                  </a:solidFill>
                  <a:latin typeface="Roboto"/>
                  <a:ea typeface="Roboto"/>
                  <a:cs typeface="Roboto"/>
                  <a:sym typeface="Roboto"/>
                </a:rPr>
                <a:t>A child who is </a:t>
              </a:r>
              <a:r>
                <a:rPr b="1" lang="en" sz="1200">
                  <a:solidFill>
                    <a:schemeClr val="dk1"/>
                  </a:solidFill>
                  <a:latin typeface="Roboto"/>
                  <a:ea typeface="Roboto"/>
                  <a:cs typeface="Roboto"/>
                  <a:sym typeface="Roboto"/>
                </a:rPr>
                <a:t>on the move (e.g., migrating, displaced, traveling)</a:t>
              </a:r>
              <a:r>
                <a:rPr lang="en" sz="1200">
                  <a:solidFill>
                    <a:schemeClr val="dk1"/>
                  </a:solidFill>
                  <a:latin typeface="Roboto"/>
                  <a:ea typeface="Roboto"/>
                  <a:cs typeface="Roboto"/>
                  <a:sym typeface="Roboto"/>
                </a:rPr>
                <a:t> and is </a:t>
              </a:r>
              <a:r>
                <a:rPr b="1" lang="en" sz="1200">
                  <a:solidFill>
                    <a:schemeClr val="dk1"/>
                  </a:solidFill>
                  <a:latin typeface="Roboto"/>
                  <a:ea typeface="Roboto"/>
                  <a:cs typeface="Roboto"/>
                  <a:sym typeface="Roboto"/>
                </a:rPr>
                <a:t>under 18 years of age</a:t>
              </a:r>
              <a:r>
                <a:rPr lang="en" sz="1200">
                  <a:solidFill>
                    <a:schemeClr val="dk1"/>
                  </a:solidFill>
                  <a:latin typeface="Roboto"/>
                  <a:ea typeface="Roboto"/>
                  <a:cs typeface="Roboto"/>
                  <a:sym typeface="Roboto"/>
                </a:rPr>
                <a:t>, </a:t>
              </a:r>
              <a:r>
                <a:rPr b="1" lang="en" sz="1200">
                  <a:solidFill>
                    <a:schemeClr val="dk1"/>
                  </a:solidFill>
                  <a:latin typeface="Roboto"/>
                  <a:ea typeface="Roboto"/>
                  <a:cs typeface="Roboto"/>
                  <a:sym typeface="Roboto"/>
                </a:rPr>
                <a:t>not accompanied by a responsible adult</a:t>
              </a:r>
              <a:r>
                <a:rPr lang="en" sz="1200">
                  <a:solidFill>
                    <a:schemeClr val="dk1"/>
                  </a:solidFill>
                  <a:latin typeface="Roboto"/>
                  <a:ea typeface="Roboto"/>
                  <a:cs typeface="Roboto"/>
                  <a:sym typeface="Roboto"/>
                </a:rPr>
                <a:t>, and </a:t>
              </a:r>
              <a:r>
                <a:rPr b="1" lang="en" sz="1200">
                  <a:solidFill>
                    <a:schemeClr val="dk1"/>
                  </a:solidFill>
                  <a:latin typeface="Roboto"/>
                  <a:ea typeface="Roboto"/>
                  <a:cs typeface="Roboto"/>
                  <a:sym typeface="Roboto"/>
                </a:rPr>
                <a:t>not being cared for by a guardian or caregiver</a:t>
              </a:r>
              <a:r>
                <a:rPr lang="en" sz="1200">
                  <a:solidFill>
                    <a:schemeClr val="dk1"/>
                  </a:solidFill>
                  <a:latin typeface="Roboto"/>
                  <a:ea typeface="Roboto"/>
                  <a:cs typeface="Roboto"/>
                  <a:sym typeface="Roboto"/>
                </a:rPr>
                <a:t> recognized under national or international standards. (IOM, UNHCR)</a:t>
              </a:r>
              <a:endParaRPr sz="1200">
                <a:solidFill>
                  <a:schemeClr val="dk1"/>
                </a:solidFill>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grpSp>
        <p:nvGrpSpPr>
          <p:cNvPr id="62" name="Google Shape;62;p14"/>
          <p:cNvGrpSpPr/>
          <p:nvPr/>
        </p:nvGrpSpPr>
        <p:grpSpPr>
          <a:xfrm>
            <a:off x="2359900" y="986975"/>
            <a:ext cx="2541300" cy="3483050"/>
            <a:chOff x="2263425" y="1189775"/>
            <a:chExt cx="2541300" cy="3483050"/>
          </a:xfrm>
        </p:grpSpPr>
        <p:sp>
          <p:nvSpPr>
            <p:cNvPr id="63" name="Google Shape;63;p14"/>
            <p:cNvSpPr/>
            <p:nvPr/>
          </p:nvSpPr>
          <p:spPr>
            <a:xfrm>
              <a:off x="2263425" y="1189775"/>
              <a:ext cx="2541300" cy="669000"/>
            </a:xfrm>
            <a:prstGeom prst="chevron">
              <a:avLst>
                <a:gd fmla="val 50000" name="adj"/>
              </a:avLst>
            </a:prstGeom>
            <a:solidFill>
              <a:srgbClr val="0C57D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Separated Child</a:t>
              </a:r>
              <a:endParaRPr b="1">
                <a:solidFill>
                  <a:srgbClr val="FFFFFF"/>
                </a:solidFill>
                <a:latin typeface="Roboto"/>
                <a:ea typeface="Roboto"/>
                <a:cs typeface="Roboto"/>
                <a:sym typeface="Roboto"/>
              </a:endParaRPr>
            </a:p>
          </p:txBody>
        </p:sp>
        <p:sp>
          <p:nvSpPr>
            <p:cNvPr id="64" name="Google Shape;64;p14"/>
            <p:cNvSpPr txBox="1"/>
            <p:nvPr/>
          </p:nvSpPr>
          <p:spPr>
            <a:xfrm>
              <a:off x="2512202"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A child separated from both parents or primary caregivers, but who may be accompanied by extended family or others. Separated children are often considered under the same category as unaccompanied minors for legal and protective purposes (UNICEF, UNHCR definitions).</a:t>
              </a:r>
              <a:endParaRPr sz="1200">
                <a:latin typeface="Roboto"/>
                <a:ea typeface="Roboto"/>
                <a:cs typeface="Roboto"/>
                <a:sym typeface="Roboto"/>
              </a:endParaRPr>
            </a:p>
            <a:p>
              <a:pPr indent="0" lvl="0" marL="0" rtl="0" algn="just">
                <a:lnSpc>
                  <a:spcPct val="115000"/>
                </a:lnSpc>
                <a:spcBef>
                  <a:spcPts val="0"/>
                </a:spcBef>
                <a:spcAft>
                  <a:spcPts val="0"/>
                </a:spcAft>
                <a:buNone/>
              </a:pPr>
              <a:r>
                <a:t/>
              </a:r>
              <a:endParaRPr sz="1200">
                <a:latin typeface="Roboto"/>
                <a:ea typeface="Roboto"/>
                <a:cs typeface="Roboto"/>
                <a:sym typeface="Roboto"/>
              </a:endParaRPr>
            </a:p>
          </p:txBody>
        </p:sp>
      </p:grpSp>
      <p:grpSp>
        <p:nvGrpSpPr>
          <p:cNvPr id="65" name="Google Shape;65;p14"/>
          <p:cNvGrpSpPr/>
          <p:nvPr/>
        </p:nvGrpSpPr>
        <p:grpSpPr>
          <a:xfrm>
            <a:off x="4571999" y="1660450"/>
            <a:ext cx="2541300" cy="3483050"/>
            <a:chOff x="4329974" y="1189775"/>
            <a:chExt cx="2541300" cy="3483050"/>
          </a:xfrm>
        </p:grpSpPr>
        <p:sp>
          <p:nvSpPr>
            <p:cNvPr id="66" name="Google Shape;66;p14"/>
            <p:cNvSpPr/>
            <p:nvPr/>
          </p:nvSpPr>
          <p:spPr>
            <a:xfrm>
              <a:off x="4329974" y="1189775"/>
              <a:ext cx="2541300" cy="669000"/>
            </a:xfrm>
            <a:prstGeom prst="chevron">
              <a:avLst>
                <a:gd fmla="val 50000" name="adj"/>
              </a:avLst>
            </a:prstGeom>
            <a:solidFill>
              <a:srgbClr val="0D5CDF"/>
            </a:solidFill>
            <a:ln>
              <a:noFill/>
            </a:ln>
          </p:spPr>
          <p:txBody>
            <a:bodyPr anchorCtr="0" anchor="ctr" bIns="91425" lIns="91425" spcFirstLastPara="1" rIns="91425" wrap="square" tIns="91425">
              <a:noAutofit/>
            </a:bodyPr>
            <a:lstStyle/>
            <a:p>
              <a:pPr indent="0" lvl="0" marL="0" rtl="0" algn="just">
                <a:spcBef>
                  <a:spcPts val="0"/>
                </a:spcBef>
                <a:spcAft>
                  <a:spcPts val="0"/>
                </a:spcAft>
                <a:buNone/>
              </a:pPr>
              <a:r>
                <a:rPr b="1" lang="en">
                  <a:solidFill>
                    <a:srgbClr val="FFFFFF"/>
                  </a:solidFill>
                  <a:latin typeface="Roboto"/>
                  <a:ea typeface="Roboto"/>
                  <a:cs typeface="Roboto"/>
                  <a:sym typeface="Roboto"/>
                </a:rPr>
                <a:t>      </a:t>
              </a:r>
              <a:r>
                <a:rPr b="1" lang="en">
                  <a:solidFill>
                    <a:srgbClr val="FFFFFF"/>
                  </a:solidFill>
                  <a:latin typeface="Roboto"/>
                  <a:ea typeface="Roboto"/>
                  <a:cs typeface="Roboto"/>
                  <a:sym typeface="Roboto"/>
                </a:rPr>
                <a:t>Right to Life</a:t>
              </a:r>
              <a:endParaRPr b="1">
                <a:solidFill>
                  <a:srgbClr val="FFFFFF"/>
                </a:solidFill>
                <a:latin typeface="Roboto"/>
                <a:ea typeface="Roboto"/>
                <a:cs typeface="Roboto"/>
                <a:sym typeface="Roboto"/>
              </a:endParaRPr>
            </a:p>
          </p:txBody>
        </p:sp>
        <p:sp>
          <p:nvSpPr>
            <p:cNvPr id="67" name="Google Shape;67;p14"/>
            <p:cNvSpPr txBox="1"/>
            <p:nvPr/>
          </p:nvSpPr>
          <p:spPr>
            <a:xfrm>
              <a:off x="4613553"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The right to life is universal, non-derogable, and a jus cogens norm; no one may be arbitrarily deprived of life, including migrants, under any circumstances.( UN Human Rights Committee)</a:t>
              </a:r>
              <a:endParaRPr sz="12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grpSp>
        <p:nvGrpSpPr>
          <p:cNvPr id="68" name="Google Shape;68;p14"/>
          <p:cNvGrpSpPr/>
          <p:nvPr/>
        </p:nvGrpSpPr>
        <p:grpSpPr>
          <a:xfrm>
            <a:off x="6879014" y="2311050"/>
            <a:ext cx="2541300" cy="3483050"/>
            <a:chOff x="6396739" y="1189775"/>
            <a:chExt cx="2541300" cy="3483050"/>
          </a:xfrm>
        </p:grpSpPr>
        <p:sp>
          <p:nvSpPr>
            <p:cNvPr id="69" name="Google Shape;69;p14"/>
            <p:cNvSpPr/>
            <p:nvPr/>
          </p:nvSpPr>
          <p:spPr>
            <a:xfrm>
              <a:off x="6396739" y="1189775"/>
              <a:ext cx="2541300" cy="669000"/>
            </a:xfrm>
            <a:prstGeom prst="chevron">
              <a:avLst>
                <a:gd fmla="val 50000" name="adj"/>
              </a:avLst>
            </a:prstGeom>
            <a:solidFill>
              <a:srgbClr val="0E63F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Jus Cogens Norms</a:t>
              </a:r>
              <a:endParaRPr b="1">
                <a:solidFill>
                  <a:srgbClr val="FFFFFF"/>
                </a:solidFill>
                <a:latin typeface="Roboto"/>
                <a:ea typeface="Roboto"/>
                <a:cs typeface="Roboto"/>
                <a:sym typeface="Roboto"/>
              </a:endParaRPr>
            </a:p>
          </p:txBody>
        </p:sp>
        <p:sp>
          <p:nvSpPr>
            <p:cNvPr id="70" name="Google Shape;70;p14"/>
            <p:cNvSpPr txBox="1"/>
            <p:nvPr/>
          </p:nvSpPr>
          <p:spPr>
            <a:xfrm>
              <a:off x="6714905"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Fundamental, peremptory rules of international law that override any conflicting treaty or law. Example: the prohibition of torture or arbitrary killing</a:t>
              </a:r>
              <a:endParaRPr sz="1200">
                <a:latin typeface="Roboto"/>
                <a:ea typeface="Roboto"/>
                <a:cs typeface="Roboto"/>
                <a:sym typeface="Roboto"/>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grpSp>
        <p:nvGrpSpPr>
          <p:cNvPr id="75" name="Google Shape;75;p15"/>
          <p:cNvGrpSpPr/>
          <p:nvPr/>
        </p:nvGrpSpPr>
        <p:grpSpPr>
          <a:xfrm>
            <a:off x="0" y="321889"/>
            <a:ext cx="2726700" cy="3482836"/>
            <a:chOff x="0" y="1189989"/>
            <a:chExt cx="2726700" cy="3482836"/>
          </a:xfrm>
        </p:grpSpPr>
        <p:sp>
          <p:nvSpPr>
            <p:cNvPr id="76" name="Google Shape;76;p15"/>
            <p:cNvSpPr/>
            <p:nvPr/>
          </p:nvSpPr>
          <p:spPr>
            <a:xfrm>
              <a:off x="0" y="1189989"/>
              <a:ext cx="2726700" cy="669000"/>
            </a:xfrm>
            <a:prstGeom prst="homePlate">
              <a:avLst>
                <a:gd fmla="val 50000" name="adj"/>
              </a:avLst>
            </a:prstGeom>
            <a:solidFill>
              <a:srgbClr val="085630"/>
            </a:solidFill>
            <a:ln>
              <a:noFill/>
            </a:ln>
          </p:spPr>
          <p:txBody>
            <a:bodyPr anchorCtr="0" anchor="ctr" bIns="91425" lIns="91425" spcFirstLastPara="1" rIns="91425" wrap="square" tIns="91425">
              <a:noAutofit/>
            </a:bodyPr>
            <a:lstStyle/>
            <a:p>
              <a:pPr indent="0" lvl="0" marL="0" rtl="0" algn="just">
                <a:spcBef>
                  <a:spcPts val="0"/>
                </a:spcBef>
                <a:spcAft>
                  <a:spcPts val="0"/>
                </a:spcAft>
                <a:buNone/>
              </a:pPr>
              <a:r>
                <a:rPr b="1" lang="en">
                  <a:solidFill>
                    <a:srgbClr val="FFFFFF"/>
                  </a:solidFill>
                  <a:latin typeface="Roboto"/>
                  <a:ea typeface="Roboto"/>
                  <a:cs typeface="Roboto"/>
                  <a:sym typeface="Roboto"/>
                </a:rPr>
                <a:t>Non-Refoulement Principle</a:t>
              </a:r>
              <a:endParaRPr b="1">
                <a:solidFill>
                  <a:srgbClr val="FFFFFF"/>
                </a:solidFill>
                <a:latin typeface="Roboto"/>
                <a:ea typeface="Roboto"/>
                <a:cs typeface="Roboto"/>
                <a:sym typeface="Roboto"/>
              </a:endParaRPr>
            </a:p>
          </p:txBody>
        </p:sp>
        <p:sp>
          <p:nvSpPr>
            <p:cNvPr id="77" name="Google Shape;77;p15"/>
            <p:cNvSpPr txBox="1"/>
            <p:nvPr/>
          </p:nvSpPr>
          <p:spPr>
            <a:xfrm>
              <a:off x="410850"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A core principle in international law. Prohibits states from returning a person to a country where their life or freedom would be at risk due to race, religion, nationality, political opinion, or belonging to a social group. Also considered jus cogens.</a:t>
              </a:r>
              <a:endParaRPr sz="1200">
                <a:latin typeface="Roboto"/>
                <a:ea typeface="Roboto"/>
                <a:cs typeface="Roboto"/>
                <a:sym typeface="Roboto"/>
              </a:endParaRPr>
            </a:p>
          </p:txBody>
        </p:sp>
      </p:grpSp>
      <p:grpSp>
        <p:nvGrpSpPr>
          <p:cNvPr id="78" name="Google Shape;78;p15"/>
          <p:cNvGrpSpPr/>
          <p:nvPr/>
        </p:nvGrpSpPr>
        <p:grpSpPr>
          <a:xfrm>
            <a:off x="2347825" y="984825"/>
            <a:ext cx="2541300" cy="3483050"/>
            <a:chOff x="2263425" y="1189775"/>
            <a:chExt cx="2541300" cy="3483050"/>
          </a:xfrm>
        </p:grpSpPr>
        <p:sp>
          <p:nvSpPr>
            <p:cNvPr id="79" name="Google Shape;79;p15"/>
            <p:cNvSpPr/>
            <p:nvPr/>
          </p:nvSpPr>
          <p:spPr>
            <a:xfrm>
              <a:off x="2263425" y="1189775"/>
              <a:ext cx="2541300" cy="669000"/>
            </a:xfrm>
            <a:prstGeom prst="chevron">
              <a:avLst>
                <a:gd fmla="val 50000" name="adj"/>
              </a:avLst>
            </a:prstGeom>
            <a:solidFill>
              <a:srgbClr val="0B713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Right to Personal Liberty</a:t>
              </a:r>
              <a:endParaRPr b="1">
                <a:solidFill>
                  <a:srgbClr val="FFFFFF"/>
                </a:solidFill>
                <a:latin typeface="Roboto"/>
                <a:ea typeface="Roboto"/>
                <a:cs typeface="Roboto"/>
                <a:sym typeface="Roboto"/>
              </a:endParaRPr>
            </a:p>
          </p:txBody>
        </p:sp>
        <p:sp>
          <p:nvSpPr>
            <p:cNvPr id="80" name="Google Shape;80;p15"/>
            <p:cNvSpPr txBox="1"/>
            <p:nvPr/>
          </p:nvSpPr>
          <p:spPr>
            <a:xfrm>
              <a:off x="2512202"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Migrants have the right to liberty and security. Arbitrary detention is prohibited — detention must follow legal rules and be: Legal, reasonable, Necessary, proportionate. Migrants must be informed of the reasons for detention and have access to legal safeguards.</a:t>
              </a:r>
              <a:endParaRPr sz="12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grpSp>
        <p:nvGrpSpPr>
          <p:cNvPr id="81" name="Google Shape;81;p15"/>
          <p:cNvGrpSpPr/>
          <p:nvPr/>
        </p:nvGrpSpPr>
        <p:grpSpPr>
          <a:xfrm>
            <a:off x="6846099" y="2359750"/>
            <a:ext cx="2541300" cy="3483050"/>
            <a:chOff x="4329974" y="1189775"/>
            <a:chExt cx="2541300" cy="3483050"/>
          </a:xfrm>
        </p:grpSpPr>
        <p:sp>
          <p:nvSpPr>
            <p:cNvPr id="82" name="Google Shape;82;p15"/>
            <p:cNvSpPr/>
            <p:nvPr/>
          </p:nvSpPr>
          <p:spPr>
            <a:xfrm>
              <a:off x="4329974" y="1189775"/>
              <a:ext cx="2541300" cy="669000"/>
            </a:xfrm>
            <a:prstGeom prst="chevron">
              <a:avLst>
                <a:gd fmla="val 50000" name="adj"/>
              </a:avLst>
            </a:prstGeom>
            <a:solidFill>
              <a:srgbClr val="0B774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Consular Protection</a:t>
              </a:r>
              <a:endParaRPr b="1">
                <a:solidFill>
                  <a:srgbClr val="FFFFFF"/>
                </a:solidFill>
                <a:latin typeface="Roboto"/>
                <a:ea typeface="Roboto"/>
                <a:cs typeface="Roboto"/>
                <a:sym typeface="Roboto"/>
              </a:endParaRPr>
            </a:p>
          </p:txBody>
        </p:sp>
        <p:sp>
          <p:nvSpPr>
            <p:cNvPr id="83" name="Google Shape;83;p15"/>
            <p:cNvSpPr txBox="1"/>
            <p:nvPr/>
          </p:nvSpPr>
          <p:spPr>
            <a:xfrm>
              <a:off x="4613553"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Migrants in detention have the right to communicate with their consulate or diplomatic authorities. States must inform migrants of this right and facilitate contact if requested.</a:t>
              </a:r>
              <a:endParaRPr sz="12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grpSp>
        <p:nvGrpSpPr>
          <p:cNvPr id="84" name="Google Shape;84;p15"/>
          <p:cNvGrpSpPr/>
          <p:nvPr/>
        </p:nvGrpSpPr>
        <p:grpSpPr>
          <a:xfrm>
            <a:off x="4571989" y="1660450"/>
            <a:ext cx="2541300" cy="3483050"/>
            <a:chOff x="6396739" y="1189775"/>
            <a:chExt cx="2541300" cy="3483050"/>
          </a:xfrm>
        </p:grpSpPr>
        <p:sp>
          <p:nvSpPr>
            <p:cNvPr id="85" name="Google Shape;85;p15"/>
            <p:cNvSpPr/>
            <p:nvPr/>
          </p:nvSpPr>
          <p:spPr>
            <a:xfrm>
              <a:off x="6396739" y="1189775"/>
              <a:ext cx="2541300" cy="669000"/>
            </a:xfrm>
            <a:prstGeom prst="chevron">
              <a:avLst>
                <a:gd fmla="val 50000" name="adj"/>
              </a:avLst>
            </a:prstGeom>
            <a:solidFill>
              <a:srgbClr val="0C814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Arbitrary Detention</a:t>
              </a:r>
              <a:endParaRPr b="1">
                <a:solidFill>
                  <a:srgbClr val="FFFFFF"/>
                </a:solidFill>
                <a:latin typeface="Roboto"/>
                <a:ea typeface="Roboto"/>
                <a:cs typeface="Roboto"/>
                <a:sym typeface="Roboto"/>
              </a:endParaRPr>
            </a:p>
          </p:txBody>
        </p:sp>
        <p:sp>
          <p:nvSpPr>
            <p:cNvPr id="86" name="Google Shape;86;p15"/>
            <p:cNvSpPr txBox="1"/>
            <p:nvPr/>
          </p:nvSpPr>
          <p:spPr>
            <a:xfrm>
              <a:off x="6714905"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Defined as detention without legal basis or due process. Especially concerning the case of asylum seekers and migrants detained for long periods without judicial review. International bodies urge states to use alternatives to detention and reserve it as a last resort.</a:t>
              </a:r>
              <a:endParaRPr sz="12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grpSp>
        <p:nvGrpSpPr>
          <p:cNvPr id="91" name="Google Shape;91;p16"/>
          <p:cNvGrpSpPr/>
          <p:nvPr/>
        </p:nvGrpSpPr>
        <p:grpSpPr>
          <a:xfrm>
            <a:off x="111" y="0"/>
            <a:ext cx="3292000" cy="3483050"/>
            <a:chOff x="2263425" y="1189775"/>
            <a:chExt cx="2541300" cy="3483050"/>
          </a:xfrm>
        </p:grpSpPr>
        <p:sp>
          <p:nvSpPr>
            <p:cNvPr id="92" name="Google Shape;92;p16"/>
            <p:cNvSpPr/>
            <p:nvPr/>
          </p:nvSpPr>
          <p:spPr>
            <a:xfrm>
              <a:off x="2263425" y="1189775"/>
              <a:ext cx="2541300" cy="669000"/>
            </a:xfrm>
            <a:prstGeom prst="chevron">
              <a:avLst>
                <a:gd fmla="val 50000" name="adj"/>
              </a:avLst>
            </a:prstGeom>
            <a:solidFill>
              <a:srgbClr val="701C7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Slavery, Servitude, and Forced Labor</a:t>
              </a:r>
              <a:endParaRPr b="1">
                <a:solidFill>
                  <a:srgbClr val="FFFFFF"/>
                </a:solidFill>
                <a:latin typeface="Roboto"/>
                <a:ea typeface="Roboto"/>
                <a:cs typeface="Roboto"/>
                <a:sym typeface="Roboto"/>
              </a:endParaRPr>
            </a:p>
          </p:txBody>
        </p:sp>
        <p:sp>
          <p:nvSpPr>
            <p:cNvPr id="93" name="Google Shape;93;p16"/>
            <p:cNvSpPr txBox="1"/>
            <p:nvPr/>
          </p:nvSpPr>
          <p:spPr>
            <a:xfrm>
              <a:off x="2512202"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100">
                  <a:latin typeface="Roboto"/>
                  <a:ea typeface="Roboto"/>
                  <a:cs typeface="Roboto"/>
                  <a:sym typeface="Roboto"/>
                </a:rPr>
                <a:t>States have an obligation to prevent and combat all forms of modern slavery, including:</a:t>
              </a:r>
              <a:endParaRPr sz="1100">
                <a:latin typeface="Roboto"/>
                <a:ea typeface="Roboto"/>
                <a:cs typeface="Roboto"/>
                <a:sym typeface="Roboto"/>
              </a:endParaRPr>
            </a:p>
            <a:p>
              <a:pPr indent="0" lvl="0" marL="0" rtl="0" algn="just">
                <a:lnSpc>
                  <a:spcPct val="115000"/>
                </a:lnSpc>
                <a:spcBef>
                  <a:spcPts val="0"/>
                </a:spcBef>
                <a:spcAft>
                  <a:spcPts val="0"/>
                </a:spcAft>
                <a:buNone/>
              </a:pPr>
              <a:r>
                <a:t/>
              </a:r>
              <a:endParaRPr sz="1100">
                <a:latin typeface="Roboto"/>
                <a:ea typeface="Roboto"/>
                <a:cs typeface="Roboto"/>
                <a:sym typeface="Roboto"/>
              </a:endParaRPr>
            </a:p>
            <a:p>
              <a:pPr indent="0" lvl="0" marL="0" rtl="0" algn="just">
                <a:lnSpc>
                  <a:spcPct val="115000"/>
                </a:lnSpc>
                <a:spcBef>
                  <a:spcPts val="0"/>
                </a:spcBef>
                <a:spcAft>
                  <a:spcPts val="0"/>
                </a:spcAft>
                <a:buNone/>
              </a:pPr>
              <a:r>
                <a:rPr b="1" lang="en" sz="1100">
                  <a:latin typeface="Roboto"/>
                  <a:ea typeface="Roboto"/>
                  <a:cs typeface="Roboto"/>
                  <a:sym typeface="Roboto"/>
                </a:rPr>
                <a:t>Forced labor </a:t>
              </a:r>
              <a:r>
                <a:rPr lang="en" sz="1100">
                  <a:latin typeface="Roboto"/>
                  <a:ea typeface="Roboto"/>
                  <a:cs typeface="Roboto"/>
                  <a:sym typeface="Roboto"/>
                </a:rPr>
                <a:t>: Work or service exacted from a person under threat or coercion, without the individual’s voluntary consent</a:t>
              </a:r>
              <a:endParaRPr sz="1100">
                <a:latin typeface="Roboto"/>
                <a:ea typeface="Roboto"/>
                <a:cs typeface="Roboto"/>
                <a:sym typeface="Roboto"/>
              </a:endParaRPr>
            </a:p>
            <a:p>
              <a:pPr indent="0" lvl="0" marL="0" rtl="0" algn="just">
                <a:lnSpc>
                  <a:spcPct val="115000"/>
                </a:lnSpc>
                <a:spcBef>
                  <a:spcPts val="0"/>
                </a:spcBef>
                <a:spcAft>
                  <a:spcPts val="0"/>
                </a:spcAft>
                <a:buNone/>
              </a:pPr>
              <a:r>
                <a:t/>
              </a:r>
              <a:endParaRPr sz="1100">
                <a:latin typeface="Roboto"/>
                <a:ea typeface="Roboto"/>
                <a:cs typeface="Roboto"/>
                <a:sym typeface="Roboto"/>
              </a:endParaRPr>
            </a:p>
            <a:p>
              <a:pPr indent="0" lvl="0" marL="0" rtl="0" algn="just">
                <a:lnSpc>
                  <a:spcPct val="115000"/>
                </a:lnSpc>
                <a:spcBef>
                  <a:spcPts val="0"/>
                </a:spcBef>
                <a:spcAft>
                  <a:spcPts val="0"/>
                </a:spcAft>
                <a:buNone/>
              </a:pPr>
              <a:r>
                <a:rPr b="1" lang="en" sz="1100">
                  <a:latin typeface="Roboto"/>
                  <a:ea typeface="Roboto"/>
                  <a:cs typeface="Roboto"/>
                  <a:sym typeface="Roboto"/>
                </a:rPr>
                <a:t>Servitude: </a:t>
              </a:r>
              <a:r>
                <a:rPr lang="en" sz="1100">
                  <a:latin typeface="Roboto"/>
                  <a:ea typeface="Roboto"/>
                  <a:cs typeface="Roboto"/>
                  <a:sym typeface="Roboto"/>
                </a:rPr>
                <a:t> A condition of compulsory service to another, where the person is significantly restricted in their freedom, often indefinitely. Key elements include control over a person, exploitation of their labor, and threats or violence.</a:t>
              </a:r>
              <a:endParaRPr sz="1100">
                <a:latin typeface="Roboto"/>
                <a:ea typeface="Roboto"/>
                <a:cs typeface="Roboto"/>
                <a:sym typeface="Roboto"/>
              </a:endParaRPr>
            </a:p>
            <a:p>
              <a:pPr indent="0" lvl="0" marL="0" rtl="0" algn="l">
                <a:lnSpc>
                  <a:spcPct val="115000"/>
                </a:lnSpc>
                <a:spcBef>
                  <a:spcPts val="0"/>
                </a:spcBef>
                <a:spcAft>
                  <a:spcPts val="0"/>
                </a:spcAft>
                <a:buNone/>
              </a:pPr>
              <a:r>
                <a:t/>
              </a:r>
              <a:endParaRPr sz="1200">
                <a:latin typeface="Roboto"/>
                <a:ea typeface="Roboto"/>
                <a:cs typeface="Roboto"/>
                <a:sym typeface="Roboto"/>
              </a:endParaRPr>
            </a:p>
          </p:txBody>
        </p:sp>
      </p:grpSp>
      <p:grpSp>
        <p:nvGrpSpPr>
          <p:cNvPr id="94" name="Google Shape;94;p16"/>
          <p:cNvGrpSpPr/>
          <p:nvPr/>
        </p:nvGrpSpPr>
        <p:grpSpPr>
          <a:xfrm>
            <a:off x="3301349" y="768250"/>
            <a:ext cx="2541300" cy="3483050"/>
            <a:chOff x="4329974" y="1189775"/>
            <a:chExt cx="2541300" cy="3483050"/>
          </a:xfrm>
        </p:grpSpPr>
        <p:sp>
          <p:nvSpPr>
            <p:cNvPr id="95" name="Google Shape;95;p16"/>
            <p:cNvSpPr/>
            <p:nvPr/>
          </p:nvSpPr>
          <p:spPr>
            <a:xfrm>
              <a:off x="4329974" y="1189775"/>
              <a:ext cx="2541300" cy="669000"/>
            </a:xfrm>
            <a:prstGeom prst="chevron">
              <a:avLst>
                <a:gd fmla="val 50000" name="adj"/>
              </a:avLst>
            </a:prstGeom>
            <a:solidFill>
              <a:srgbClr val="771E8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Human trafficking</a:t>
              </a:r>
              <a:endParaRPr b="1">
                <a:solidFill>
                  <a:srgbClr val="FFFFFF"/>
                </a:solidFill>
                <a:latin typeface="Roboto"/>
                <a:ea typeface="Roboto"/>
                <a:cs typeface="Roboto"/>
                <a:sym typeface="Roboto"/>
              </a:endParaRPr>
            </a:p>
          </p:txBody>
        </p:sp>
        <p:sp>
          <p:nvSpPr>
            <p:cNvPr id="96" name="Google Shape;96;p16"/>
            <p:cNvSpPr txBox="1"/>
            <p:nvPr/>
          </p:nvSpPr>
          <p:spPr>
            <a:xfrm>
              <a:off x="4613553"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Human trafficking: The recruitment, transportation, transfer, harboring, or receipt of persons by means such as threat, force, coercion, abduction, fraud, or abuse of power, for the purpose of exploitation. UN Protocol to Prevent, Suppress and Punish Trafficking in Persons, Especially Women and Children (Palermo Protocol), Art. 3.</a:t>
              </a:r>
              <a:endParaRPr sz="1200">
                <a:latin typeface="Roboto"/>
                <a:ea typeface="Roboto"/>
                <a:cs typeface="Roboto"/>
                <a:sym typeface="Roboto"/>
              </a:endParaRPr>
            </a:p>
          </p:txBody>
        </p:sp>
      </p:grpSp>
      <p:grpSp>
        <p:nvGrpSpPr>
          <p:cNvPr id="97" name="Google Shape;97;p16"/>
          <p:cNvGrpSpPr/>
          <p:nvPr/>
        </p:nvGrpSpPr>
        <p:grpSpPr>
          <a:xfrm>
            <a:off x="6173150" y="1601952"/>
            <a:ext cx="2726700" cy="3482836"/>
            <a:chOff x="0" y="1189989"/>
            <a:chExt cx="2726700" cy="3482836"/>
          </a:xfrm>
        </p:grpSpPr>
        <p:sp>
          <p:nvSpPr>
            <p:cNvPr id="98" name="Google Shape;98;p16"/>
            <p:cNvSpPr/>
            <p:nvPr/>
          </p:nvSpPr>
          <p:spPr>
            <a:xfrm>
              <a:off x="0" y="1189989"/>
              <a:ext cx="2726700" cy="669000"/>
            </a:xfrm>
            <a:prstGeom prst="homePlate">
              <a:avLst>
                <a:gd fmla="val 50000" name="adj"/>
              </a:avLst>
            </a:prstGeom>
            <a:solidFill>
              <a:srgbClr val="56156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FFFFFF"/>
                  </a:solidFill>
                  <a:latin typeface="Roboto"/>
                  <a:ea typeface="Roboto"/>
                  <a:cs typeface="Roboto"/>
                  <a:sym typeface="Roboto"/>
                </a:rPr>
                <a:t>Prohibition of Torture and Inhuman Treatment</a:t>
              </a:r>
              <a:endParaRPr b="1">
                <a:solidFill>
                  <a:srgbClr val="FFFFFF"/>
                </a:solidFill>
                <a:latin typeface="Roboto"/>
                <a:ea typeface="Roboto"/>
                <a:cs typeface="Roboto"/>
                <a:sym typeface="Roboto"/>
              </a:endParaRPr>
            </a:p>
          </p:txBody>
        </p:sp>
        <p:sp>
          <p:nvSpPr>
            <p:cNvPr id="99" name="Google Shape;99;p16"/>
            <p:cNvSpPr txBox="1"/>
            <p:nvPr/>
          </p:nvSpPr>
          <p:spPr>
            <a:xfrm>
              <a:off x="410850" y="2057125"/>
              <a:ext cx="1905000" cy="2615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en" sz="1200">
                  <a:latin typeface="Roboto"/>
                  <a:ea typeface="Roboto"/>
                  <a:cs typeface="Roboto"/>
                  <a:sym typeface="Roboto"/>
                </a:rPr>
                <a:t>Migrants, even in detention, must never be subjected to torture or cruel, inhuman, or degrading treatment. This right is also non-derogable and applies universally.</a:t>
              </a:r>
              <a:endParaRPr sz="1200">
                <a:latin typeface="Roboto"/>
                <a:ea typeface="Roboto"/>
                <a:cs typeface="Roboto"/>
                <a:sym typeface="Roboto"/>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